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2" r:id="rId2"/>
    <p:sldId id="273" r:id="rId3"/>
    <p:sldId id="272" r:id="rId4"/>
    <p:sldId id="274" r:id="rId5"/>
    <p:sldId id="294" r:id="rId6"/>
    <p:sldId id="277" r:id="rId7"/>
    <p:sldId id="279" r:id="rId8"/>
    <p:sldId id="281" r:id="rId9"/>
    <p:sldId id="283" r:id="rId10"/>
    <p:sldId id="285" r:id="rId11"/>
    <p:sldId id="286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EE3E5-72BB-4763-9ACB-A088974842E9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F6FF5-961E-42A6-BB5F-E7A9B0E1C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62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5979091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35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3795706" y="0"/>
            <a:ext cx="57079" cy="6858000"/>
          </a:xfrm>
          <a:prstGeom prst="rect">
            <a:avLst/>
          </a:prstGeom>
          <a:solidFill>
            <a:srgbClr val="3A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17/06/2025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2050" y="758952"/>
            <a:ext cx="339471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500" b="1" spc="-38" baseline="0">
                <a:solidFill>
                  <a:srgbClr val="3A559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4128" y="4508500"/>
            <a:ext cx="339471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3738628" y="3841"/>
            <a:ext cx="69548" cy="6858000"/>
          </a:xfrm>
          <a:prstGeom prst="rect">
            <a:avLst/>
          </a:prstGeom>
          <a:solidFill>
            <a:srgbClr val="0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47F3DC-812A-0018-D424-A278B03A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0" r="1"/>
          <a:stretch/>
        </p:blipFill>
        <p:spPr>
          <a:xfrm>
            <a:off x="-52270" y="0"/>
            <a:ext cx="3797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3574" y="1565859"/>
            <a:ext cx="5148000" cy="7545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2400" dirty="0">
                <a:solidFill>
                  <a:schemeClr val="tx1"/>
                </a:solidFill>
              </a:rPr>
              <a:t>VALUTAZIONE E PREPARAZIONE DEL PAZIENTE BARIATRICO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3574" y="5134505"/>
            <a:ext cx="5148000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it-IT" sz="2800" b="1" cap="none" spc="-38" dirty="0">
                <a:solidFill>
                  <a:schemeClr val="tx1"/>
                </a:solidFill>
              </a:rPr>
              <a:t>Saverio Costantino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B1F5-A026-9526-E891-DF8E4279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B8C73F-FF88-7444-0DD1-677885F9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C2954F2-0AEA-3646-6585-416B98DB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4"/>
            <a:ext cx="8229600" cy="975672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EDUCAZIONE AL PAZIENTE AD ALLA FAMIGLIA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85E8775-2704-35E8-7601-F950F3A8C6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90CC15-89AF-11CB-236F-EAC0333C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729" y="1112364"/>
            <a:ext cx="6956981" cy="5013800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2000" dirty="0">
                <a:solidFill>
                  <a:schemeClr val="tx2"/>
                </a:solidFill>
              </a:rPr>
              <a:t>Preparazione condivisa</a:t>
            </a:r>
          </a:p>
          <a:p>
            <a:endParaRPr lang="it-IT" sz="20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Ruolo della rete familiare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Informazione semplice e chiara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488698-127B-E1EB-3D2C-B8598C53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49" y="2995813"/>
            <a:ext cx="3091751" cy="31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4710-20F9-B624-7BCA-DE2C7320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0AB4F6-2A66-6AA5-5ED7-2C0A1680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BBB5487-0D9E-7AA9-B735-A2BA6C1E0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3446" y="1600200"/>
            <a:ext cx="30723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2326CE-9702-492E-614C-D5DD2149C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55" y="1229031"/>
            <a:ext cx="7937369" cy="5209475"/>
          </a:xfrm>
        </p:spPr>
        <p:txBody>
          <a:bodyPr>
            <a:normAutofit/>
          </a:bodyPr>
          <a:lstStyle/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r>
              <a:rPr lang="it-IT" sz="2600" dirty="0">
                <a:solidFill>
                  <a:schemeClr val="tx2"/>
                </a:solidFill>
                <a:latin typeface="+mj-lt"/>
              </a:rPr>
              <a:t>La valutazione e preparazione del paziente bariatrico non è una semplice fase "pre-chirurgica". È un momento chiave, in cui possiamo fare la differenza in termini di sicurezza, aderenza e qualità della vita futura del paziente. Il ruolo infermieristico è centrale, perché mira a garantire quella continuità, quell'empatia e quella professionalità che trasformano un intervento in un vero percorso di cura.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it-IT" sz="2600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  <a:defRPr sz="2000">
                <a:solidFill>
                  <a:srgbClr val="000000"/>
                </a:solidFill>
              </a:defRPr>
            </a:pPr>
            <a:r>
              <a:rPr lang="it-IT" sz="2600" u="sng" dirty="0">
                <a:solidFill>
                  <a:schemeClr val="tx2"/>
                </a:solidFill>
                <a:latin typeface="+mj-lt"/>
              </a:rPr>
              <a:t> «Chi prepara e pianifica bene, cura meglio</a:t>
            </a:r>
            <a:r>
              <a:rPr lang="it-IT" sz="2600" dirty="0">
                <a:solidFill>
                  <a:schemeClr val="tx2"/>
                </a:solidFill>
                <a:latin typeface="+mj-lt"/>
              </a:rPr>
              <a:t>»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3E2D5A0-A17F-BAE8-FF88-DAB35238AA00}"/>
              </a:ext>
            </a:extLst>
          </p:cNvPr>
          <p:cNvSpPr/>
          <p:nvPr/>
        </p:nvSpPr>
        <p:spPr>
          <a:xfrm>
            <a:off x="546755" y="147484"/>
            <a:ext cx="7937369" cy="769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tx2"/>
                </a:solidFill>
                <a:latin typeface="+mj-lt"/>
              </a:rPr>
              <a:t>CONCLUSIONI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19902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86F14-7E4B-3BB7-EFB6-3E11899E7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D1DE35-FEFD-5CB6-6FA0-C08FB618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A66C0F5-C6FF-6864-A53A-1FCCC44F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2ABA9CB-F4B6-A840-AF66-50AF1665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</a:rPr>
              <a:t>OBIETTIVI DELLA PRESENTAZIONE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580691" y="1692277"/>
            <a:ext cx="67250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Inquadrare il ruolo infermieristico nella fase preoperatoria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Definire criteri di valutazione del paziente bariatrico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Mostrare criticità comuni e buone pratiche del paziente bariatrico.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endParaRPr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94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7D394-CB26-55BB-A0D1-A9D9DAF6E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D47F267-B22D-4626-57E2-289B75BF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F483D07-6BAE-15C9-3F95-9E12DFBD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EPIDEMIOLOGIA E CONTESTO CLINICO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D113111-EC65-B331-76AC-6B07251E14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653616A-D611-E459-F861-692ED8CA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500" y="1600200"/>
            <a:ext cx="5158894" cy="4525963"/>
          </a:xfrm>
        </p:spPr>
        <p:txBody>
          <a:bodyPr/>
          <a:lstStyle/>
          <a:p>
            <a:r>
              <a:rPr lang="it-IT" sz="2400" dirty="0">
                <a:solidFill>
                  <a:schemeClr val="tx2"/>
                </a:solidFill>
              </a:rPr>
              <a:t>Obesità patologica in crescita</a:t>
            </a:r>
          </a:p>
          <a:p>
            <a:pPr marL="0" indent="0">
              <a:buNone/>
            </a:pPr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Aumento degli interventi bariatrici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Dati ISTAT negli ultimi 10 anni +25%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414C0E-ADA8-5442-C331-37A26D98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26" y="3906771"/>
            <a:ext cx="4901194" cy="27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6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0C44-6E11-5DD7-0E87-C72289AF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587676-8A5E-A447-4C2F-72C9A651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B5E66A-5249-3926-1956-E16B5DF5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CHI E’ IL PAZIENTE BARIATRICO?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3D29E7E-28BB-CA50-5BB7-E558EA302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8C748D1-EAD7-651C-53BA-D9D21BD0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402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magine 49">
            <a:extLst>
              <a:ext uri="{FF2B5EF4-FFF2-40B4-BE49-F238E27FC236}">
                <a16:creationId xmlns:a16="http://schemas.microsoft.com/office/drawing/2014/main" id="{172D8D20-B207-B333-9F9E-BDCC8387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" y="0"/>
            <a:ext cx="9144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B57CEF-5565-A407-558D-BE4A24E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749"/>
          </a:xfrm>
        </p:spPr>
        <p:txBody>
          <a:bodyPr>
            <a:noAutofit/>
          </a:bodyPr>
          <a:lstStyle/>
          <a:p>
            <a:r>
              <a:rPr lang="it-IT" sz="3600" dirty="0"/>
              <a:t>VALUTAZIONE TEAM MULTIDISCIPLINARE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572FB91-AA57-7140-9651-8460891CFB11}"/>
              </a:ext>
            </a:extLst>
          </p:cNvPr>
          <p:cNvGrpSpPr/>
          <p:nvPr/>
        </p:nvGrpSpPr>
        <p:grpSpPr>
          <a:xfrm>
            <a:off x="334297" y="931326"/>
            <a:ext cx="8544232" cy="5793938"/>
            <a:chOff x="711565" y="935043"/>
            <a:chExt cx="7465877" cy="56723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CBD35A22-9998-D64C-4FD7-F65B32ECE55E}"/>
                </a:ext>
              </a:extLst>
            </p:cNvPr>
            <p:cNvSpPr/>
            <p:nvPr/>
          </p:nvSpPr>
          <p:spPr>
            <a:xfrm>
              <a:off x="3567778" y="935043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>
                  <a:latin typeface="Calibri"/>
                  <a:ea typeface="+mn-ea"/>
                  <a:cs typeface="+mn-cs"/>
                </a:rPr>
                <a:t>Infermiere</a:t>
              </a:r>
              <a:r>
                <a:rPr lang="it-IT" sz="1200" kern="1200" dirty="0"/>
                <a:t> dedicato</a:t>
              </a:r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84B52B6-6FC3-9C89-90A1-AF2549129EE8}"/>
                </a:ext>
              </a:extLst>
            </p:cNvPr>
            <p:cNvSpPr/>
            <p:nvPr/>
          </p:nvSpPr>
          <p:spPr>
            <a:xfrm>
              <a:off x="6037380" y="1576993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>
                  <a:latin typeface="Calibri"/>
                  <a:ea typeface="+mn-ea"/>
                  <a:cs typeface="+mn-cs"/>
                </a:rPr>
                <a:t>Chirurgo</a:t>
              </a:r>
              <a:r>
                <a:rPr lang="it-IT" sz="1200" kern="1200" dirty="0"/>
                <a:t> bariatrico</a:t>
              </a:r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02F027AA-703C-E0B4-9AD2-19D6C03A00EC}"/>
                </a:ext>
              </a:extLst>
            </p:cNvPr>
            <p:cNvSpPr/>
            <p:nvPr/>
          </p:nvSpPr>
          <p:spPr>
            <a:xfrm>
              <a:off x="6484130" y="3250967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Psicologo</a:t>
              </a:r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B081BEF-7FA5-1949-60A7-E38D2EFD27AA}"/>
                </a:ext>
              </a:extLst>
            </p:cNvPr>
            <p:cNvSpPr/>
            <p:nvPr/>
          </p:nvSpPr>
          <p:spPr>
            <a:xfrm>
              <a:off x="6037380" y="4924943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Pneumologo</a:t>
              </a:r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8C3DB8FF-F962-20D6-6C1A-042067F7E9C5}"/>
                </a:ext>
              </a:extLst>
            </p:cNvPr>
            <p:cNvSpPr/>
            <p:nvPr/>
          </p:nvSpPr>
          <p:spPr>
            <a:xfrm>
              <a:off x="3567778" y="5600378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Diabetologo</a:t>
              </a:r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A8A1F5E7-20A5-C443-F260-6C683B88C803}"/>
                </a:ext>
              </a:extLst>
            </p:cNvPr>
            <p:cNvSpPr/>
            <p:nvPr/>
          </p:nvSpPr>
          <p:spPr>
            <a:xfrm>
              <a:off x="1098171" y="4924943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Anestesista</a:t>
              </a: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ED8F7DDD-F013-C563-1C39-BEA5A0ABF9B8}"/>
                </a:ext>
              </a:extLst>
            </p:cNvPr>
            <p:cNvSpPr/>
            <p:nvPr/>
          </p:nvSpPr>
          <p:spPr>
            <a:xfrm>
              <a:off x="711565" y="3250967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>
                  <a:latin typeface="Calibri"/>
                  <a:ea typeface="+mn-ea"/>
                  <a:cs typeface="+mn-cs"/>
                </a:rPr>
                <a:t>Fisioterapista</a:t>
              </a:r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8D4FF2AF-382C-DBCC-1FD2-5394CE313F8C}"/>
                </a:ext>
              </a:extLst>
            </p:cNvPr>
            <p:cNvSpPr/>
            <p:nvPr/>
          </p:nvSpPr>
          <p:spPr>
            <a:xfrm>
              <a:off x="1098171" y="1576993"/>
              <a:ext cx="1693312" cy="1007000"/>
            </a:xfrm>
            <a:custGeom>
              <a:avLst/>
              <a:gdLst>
                <a:gd name="connsiteX0" fmla="*/ 0 w 1693312"/>
                <a:gd name="connsiteY0" fmla="*/ 503500 h 1007000"/>
                <a:gd name="connsiteX1" fmla="*/ 846656 w 1693312"/>
                <a:gd name="connsiteY1" fmla="*/ 0 h 1007000"/>
                <a:gd name="connsiteX2" fmla="*/ 1693312 w 1693312"/>
                <a:gd name="connsiteY2" fmla="*/ 503500 h 1007000"/>
                <a:gd name="connsiteX3" fmla="*/ 846656 w 1693312"/>
                <a:gd name="connsiteY3" fmla="*/ 1007000 h 1007000"/>
                <a:gd name="connsiteX4" fmla="*/ 0 w 1693312"/>
                <a:gd name="connsiteY4" fmla="*/ 503500 h 10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312" h="1007000">
                  <a:moveTo>
                    <a:pt x="0" y="503500"/>
                  </a:moveTo>
                  <a:cubicBezTo>
                    <a:pt x="0" y="225425"/>
                    <a:pt x="379061" y="0"/>
                    <a:pt x="846656" y="0"/>
                  </a:cubicBezTo>
                  <a:cubicBezTo>
                    <a:pt x="1314251" y="0"/>
                    <a:pt x="1693312" y="225425"/>
                    <a:pt x="1693312" y="503500"/>
                  </a:cubicBezTo>
                  <a:cubicBezTo>
                    <a:pt x="1693312" y="781575"/>
                    <a:pt x="1314251" y="1007000"/>
                    <a:pt x="846656" y="1007000"/>
                  </a:cubicBezTo>
                  <a:cubicBezTo>
                    <a:pt x="379061" y="1007000"/>
                    <a:pt x="0" y="781575"/>
                    <a:pt x="0" y="503500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220" tIns="162712" rIns="263220" bIns="16271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>
                  <a:latin typeface="Calibri"/>
                  <a:ea typeface="+mn-ea"/>
                  <a:cs typeface="+mn-cs"/>
                </a:rPr>
                <a:t>Dietista</a:t>
              </a:r>
              <a:r>
                <a:rPr lang="it-IT" sz="1200" kern="1200" dirty="0"/>
                <a:t>/</a:t>
              </a:r>
              <a:r>
                <a:rPr lang="it-IT" sz="1200" kern="1200" dirty="0">
                  <a:latin typeface="Calibri"/>
                  <a:ea typeface="+mn-ea"/>
                  <a:cs typeface="+mn-cs"/>
                </a:rPr>
                <a:t>Nutrizionista</a:t>
              </a:r>
              <a:r>
                <a:rPr lang="it-IT" sz="1200" kern="1200" dirty="0"/>
                <a:t> </a:t>
              </a:r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CDEB6EED-FD5A-5405-AA42-3C2B04A2F619}"/>
                </a:ext>
              </a:extLst>
            </p:cNvPr>
            <p:cNvSpPr/>
            <p:nvPr/>
          </p:nvSpPr>
          <p:spPr>
            <a:xfrm>
              <a:off x="3362315" y="2977206"/>
              <a:ext cx="2104238" cy="1588008"/>
            </a:xfrm>
            <a:custGeom>
              <a:avLst/>
              <a:gdLst>
                <a:gd name="connsiteX0" fmla="*/ 0 w 2704991"/>
                <a:gd name="connsiteY0" fmla="*/ 1185067 h 2370134"/>
                <a:gd name="connsiteX1" fmla="*/ 1352496 w 2704991"/>
                <a:gd name="connsiteY1" fmla="*/ 0 h 2370134"/>
                <a:gd name="connsiteX2" fmla="*/ 2704992 w 2704991"/>
                <a:gd name="connsiteY2" fmla="*/ 1185067 h 2370134"/>
                <a:gd name="connsiteX3" fmla="*/ 1352496 w 2704991"/>
                <a:gd name="connsiteY3" fmla="*/ 2370134 h 2370134"/>
                <a:gd name="connsiteX4" fmla="*/ 0 w 2704991"/>
                <a:gd name="connsiteY4" fmla="*/ 1185067 h 23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4991" h="2370134">
                  <a:moveTo>
                    <a:pt x="0" y="1185067"/>
                  </a:moveTo>
                  <a:cubicBezTo>
                    <a:pt x="0" y="530573"/>
                    <a:pt x="605533" y="0"/>
                    <a:pt x="1352496" y="0"/>
                  </a:cubicBezTo>
                  <a:cubicBezTo>
                    <a:pt x="2099459" y="0"/>
                    <a:pt x="2704992" y="530573"/>
                    <a:pt x="2704992" y="1185067"/>
                  </a:cubicBezTo>
                  <a:cubicBezTo>
                    <a:pt x="2704992" y="1839561"/>
                    <a:pt x="2099459" y="2370134"/>
                    <a:pt x="1352496" y="2370134"/>
                  </a:cubicBezTo>
                  <a:cubicBezTo>
                    <a:pt x="605533" y="2370134"/>
                    <a:pt x="0" y="1839561"/>
                    <a:pt x="0" y="1185067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6937" tIns="397898" rIns="446937" bIns="39789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200" kern="1200" dirty="0"/>
                <a:t>Paziente</a:t>
              </a:r>
              <a:endParaRPr lang="it-IT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55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A9B76-B9D5-F7DA-534C-D972EB3D9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6113B1-1D03-D2DF-2165-28308DB5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1158538-E461-9157-B43B-32D5F5A0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268"/>
            <a:ext cx="8229600" cy="895546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RUOLO DELL’INFERMIERE CASE-MANAGER BARIATRICO NEL PRE-OPERATORIO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B4D944F-8068-49B0-B095-FE0FA8CFF9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9BF48EB-28BD-EA0F-5150-40CEF88BD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95" y="1234911"/>
            <a:ext cx="8229600" cy="4796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Informare, supportare e pianificare gli esami da eseguire:</a:t>
            </a:r>
          </a:p>
          <a:p>
            <a:pPr marL="0" indent="0">
              <a:buNone/>
            </a:pPr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Educa il paziente con linguaggio chiaro;</a:t>
            </a:r>
          </a:p>
          <a:p>
            <a:r>
              <a:rPr lang="it-IT" sz="2400" dirty="0">
                <a:solidFill>
                  <a:schemeClr val="tx2"/>
                </a:solidFill>
              </a:rPr>
              <a:t>Organizza visite ed esami;</a:t>
            </a:r>
          </a:p>
          <a:p>
            <a:r>
              <a:rPr lang="it-IT" sz="2400" dirty="0">
                <a:solidFill>
                  <a:schemeClr val="tx2"/>
                </a:solidFill>
              </a:rPr>
              <a:t>Segnala tempestivamente eventuali criticità cliniche;</a:t>
            </a:r>
          </a:p>
          <a:p>
            <a:r>
              <a:rPr lang="it-IT" sz="2400" dirty="0">
                <a:solidFill>
                  <a:schemeClr val="tx2"/>
                </a:solidFill>
              </a:rPr>
              <a:t>Crea un clima di fiducia, fondamentale per l’aderenza terapeutica.</a:t>
            </a:r>
          </a:p>
        </p:txBody>
      </p:sp>
    </p:spTree>
    <p:extLst>
      <p:ext uri="{BB962C8B-B14F-4D97-AF65-F5344CB8AC3E}">
        <p14:creationId xmlns:p14="http://schemas.microsoft.com/office/powerpoint/2010/main" val="73274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B5728-C149-30DA-4DE5-9371E8AF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D42DF2-E3C1-6BEC-EC46-2ABD9AF4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5B8BDE-8A2C-C69E-943F-5141D669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268"/>
            <a:ext cx="8229600" cy="89554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PROFILO CLINICO RISCHIO PREOPERATORIO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BFE61C8-CD06-9018-5BC5-F4BFD499C2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93174D3-6949-05CC-EDC6-9E621AA0B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95" y="1505931"/>
            <a:ext cx="8229600" cy="4525964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BMI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Glicemia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Fegato </a:t>
            </a:r>
            <a:r>
              <a:rPr lang="it-IT" sz="2000" dirty="0" err="1">
                <a:solidFill>
                  <a:schemeClr val="tx2"/>
                </a:solidFill>
              </a:rPr>
              <a:t>steatosico</a:t>
            </a: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Pessione arteriosa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OSAS e funzionalità respiratoria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sz="2000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sz="2000" dirty="0">
                <a:solidFill>
                  <a:schemeClr val="tx2"/>
                </a:solidFill>
              </a:rPr>
              <a:t>Mobilità e performance status</a:t>
            </a:r>
          </a:p>
          <a:p>
            <a:pPr marL="0" indent="0">
              <a:buNone/>
            </a:pP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4" name="Picture 4" descr="radar_rischio_clinico.png">
            <a:extLst>
              <a:ext uri="{FF2B5EF4-FFF2-40B4-BE49-F238E27FC236}">
                <a16:creationId xmlns:a16="http://schemas.microsoft.com/office/drawing/2014/main" id="{D3F87840-4BD2-94FF-EE98-8AA277A1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00979"/>
            <a:ext cx="4332403" cy="43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BDA90-DA7D-94DC-3F7A-DCD3A6CA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F3ED92-269A-EF12-2BAC-2ACD2B8B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B31D460-CB93-CB4B-E245-0F421E57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4"/>
            <a:ext cx="8229600" cy="975672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ASPETTI NUTRIZIONALI NEL PRE-OPERATORIO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1D6890D-FD0F-0607-2E5A-785D78F49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DC6E58-D433-1CBC-EF0C-7EEB9133B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730" y="1600200"/>
            <a:ext cx="4524866" cy="4525963"/>
          </a:xfrm>
        </p:spPr>
        <p:txBody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Approfondita valutazione nutrizionale </a:t>
            </a:r>
            <a:r>
              <a:rPr lang="it-IT" dirty="0" err="1">
                <a:solidFill>
                  <a:schemeClr val="tx2"/>
                </a:solidFill>
              </a:rPr>
              <a:t>pre</a:t>
            </a:r>
            <a:r>
              <a:rPr lang="it-IT" dirty="0">
                <a:solidFill>
                  <a:schemeClr val="tx2"/>
                </a:solidFill>
              </a:rPr>
              <a:t>-operatoria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Dieta ipocalorica pre-intervento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Programma dieto terapico personalizzato 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 err="1">
                <a:solidFill>
                  <a:schemeClr val="tx2"/>
                </a:solidFill>
              </a:rPr>
              <a:t>Consuling</a:t>
            </a:r>
            <a:r>
              <a:rPr lang="it-IT" dirty="0">
                <a:solidFill>
                  <a:schemeClr val="tx2"/>
                </a:solidFill>
              </a:rPr>
              <a:t> nutrizionale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Riduzione fegato </a:t>
            </a:r>
            <a:r>
              <a:rPr lang="it-IT" dirty="0" err="1">
                <a:solidFill>
                  <a:schemeClr val="tx2"/>
                </a:solidFill>
              </a:rPr>
              <a:t>steatosico</a:t>
            </a: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7" name="Picture 4" descr="dieta_vlc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95" y="2258937"/>
            <a:ext cx="3543260" cy="33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D678D-BC4F-0F3C-4EF8-A2B829AA8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472455-63DE-0D8D-531F-76B13C10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08969F-0D73-E18D-BF59-1B2C2D86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4"/>
            <a:ext cx="8229600" cy="975672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2"/>
                </a:solidFill>
                <a:latin typeface="+mn-lt"/>
              </a:rPr>
              <a:t>ASPETTI PSICOLOGICI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973D0B6-14DF-1878-CFBE-BA759BA089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E2EE92-F08F-28FD-DC37-1C050EAF8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729" y="1112364"/>
            <a:ext cx="6956981" cy="5013800"/>
          </a:xfrm>
        </p:spPr>
        <p:txBody>
          <a:bodyPr>
            <a:normAutofit/>
          </a:bodyPr>
          <a:lstStyle/>
          <a:p>
            <a:endParaRPr lang="it-IT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Somministrazione test psicometrici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Colloquio clinico con lo specialista per valutazione di motivazione e compliance</a:t>
            </a: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Preparazione all’intervento: approccio olistico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it-IT" dirty="0">
                <a:solidFill>
                  <a:schemeClr val="tx2"/>
                </a:solidFill>
              </a:rPr>
              <a:t>Gestione delle aspettative post-intervento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52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284</Words>
  <Application>Microsoft Office PowerPoint</Application>
  <PresentationFormat>Presentazione su schermo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VALUTAZIONE E PREPARAZIONE DEL PAZIENTE BARIATRICO</vt:lpstr>
      <vt:lpstr>OBIETTIVI DELLA PRESENTAZIONE</vt:lpstr>
      <vt:lpstr>EPIDEMIOLOGIA E CONTESTO CLINICO</vt:lpstr>
      <vt:lpstr>CHI E’ IL PAZIENTE BARIATRICO?</vt:lpstr>
      <vt:lpstr>VALUTAZIONE TEAM MULTIDISCIPLINARE</vt:lpstr>
      <vt:lpstr>RUOLO DELL’INFERMIERE CASE-MANAGER BARIATRICO NEL PRE-OPERATORIO</vt:lpstr>
      <vt:lpstr>PROFILO CLINICO RISCHIO PREOPERATORIO</vt:lpstr>
      <vt:lpstr>ASPETTI NUTRIZIONALI NEL PRE-OPERATORIO</vt:lpstr>
      <vt:lpstr>ASPETTI PSICOLOGICI</vt:lpstr>
      <vt:lpstr>EDUCAZIONE AL PAZIENTE AD ALLA FAMIGLIA</vt:lpstr>
      <vt:lpstr>Presentazione standard di PowerPoint</vt:lpstr>
      <vt:lpstr>Grazie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Valutazione e preparazione del paziente bariatrico, a cura di Saverio Costantino, Infermiere Professionale</dc:title>
  <dc:subject/>
  <dc:creator>admin</dc:creator>
  <cp:keywords/>
  <dc:description>generated using python-pptx</dc:description>
  <cp:lastModifiedBy>Saverio.Costantino</cp:lastModifiedBy>
  <cp:revision>28</cp:revision>
  <dcterms:created xsi:type="dcterms:W3CDTF">2013-01-27T09:14:16Z</dcterms:created>
  <dcterms:modified xsi:type="dcterms:W3CDTF">2025-06-17T14:11:36Z</dcterms:modified>
  <cp:category/>
</cp:coreProperties>
</file>